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9" r:id="rId2"/>
    <p:sldId id="285" r:id="rId3"/>
    <p:sldId id="286" r:id="rId4"/>
    <p:sldId id="287" r:id="rId5"/>
    <p:sldId id="261" r:id="rId6"/>
    <p:sldId id="262" r:id="rId7"/>
    <p:sldId id="274" r:id="rId8"/>
    <p:sldId id="280" r:id="rId9"/>
    <p:sldId id="279" r:id="rId10"/>
    <p:sldId id="281" r:id="rId11"/>
    <p:sldId id="283" r:id="rId12"/>
    <p:sldId id="284" r:id="rId13"/>
    <p:sldId id="282" r:id="rId14"/>
    <p:sldId id="1118" r:id="rId15"/>
  </p:sldIdLst>
  <p:sldSz cx="9144000" cy="6858000" type="screen4x3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olo CRAVERO" initials="PC" lastIdx="1" clrIdx="0">
    <p:extLst>
      <p:ext uri="{19B8F6BF-5375-455C-9EA6-DF929625EA0E}">
        <p15:presenceInfo xmlns:p15="http://schemas.microsoft.com/office/powerpoint/2012/main" userId="S-1-12-1-3952245212-1097270937-3704848302-3369165172" providerId="AD"/>
      </p:ext>
    </p:extLst>
  </p:cmAuthor>
  <p:cmAuthor id="2" name="Michaela Kargl" initials="MK" lastIdx="1" clrIdx="1"/>
  <p:cmAuthor id="3" name="Elke Weiss" initials="EW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7C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E86AA5-015B-405A-97A2-0B70926C2721}" v="3" dt="2021-06-13T13:32:40.0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3" autoAdjust="0"/>
    <p:restoredTop sz="94660"/>
  </p:normalViewPr>
  <p:slideViewPr>
    <p:cSldViewPr snapToGrid="0">
      <p:cViewPr varScale="1">
        <p:scale>
          <a:sx n="58" d="100"/>
          <a:sy n="58" d="100"/>
        </p:scale>
        <p:origin x="1388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289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brina Sze Lin HOONG" userId="4824e369-476f-4ab8-9f53-efa16842f56f" providerId="ADAL" clId="{F5E86AA5-015B-405A-97A2-0B70926C2721}"/>
    <pc:docChg chg="undo custSel addSld delSld modSld delMainMaster">
      <pc:chgData name="Sabrina Sze Lin HOONG" userId="4824e369-476f-4ab8-9f53-efa16842f56f" providerId="ADAL" clId="{F5E86AA5-015B-405A-97A2-0B70926C2721}" dt="2021-06-13T13:34:14.681" v="42" actId="47"/>
      <pc:docMkLst>
        <pc:docMk/>
      </pc:docMkLst>
      <pc:sldChg chg="add del">
        <pc:chgData name="Sabrina Sze Lin HOONG" userId="4824e369-476f-4ab8-9f53-efa16842f56f" providerId="ADAL" clId="{F5E86AA5-015B-405A-97A2-0B70926C2721}" dt="2021-06-13T13:34:12.269" v="40" actId="47"/>
        <pc:sldMkLst>
          <pc:docMk/>
          <pc:sldMk cId="3175716175" sldId="271"/>
        </pc:sldMkLst>
      </pc:sldChg>
      <pc:sldChg chg="add del">
        <pc:chgData name="Sabrina Sze Lin HOONG" userId="4824e369-476f-4ab8-9f53-efa16842f56f" providerId="ADAL" clId="{F5E86AA5-015B-405A-97A2-0B70926C2721}" dt="2021-06-13T13:34:14.681" v="42" actId="47"/>
        <pc:sldMkLst>
          <pc:docMk/>
          <pc:sldMk cId="1520032564" sldId="276"/>
        </pc:sldMkLst>
      </pc:sldChg>
      <pc:sldChg chg="add del">
        <pc:chgData name="Sabrina Sze Lin HOONG" userId="4824e369-476f-4ab8-9f53-efa16842f56f" providerId="ADAL" clId="{F5E86AA5-015B-405A-97A2-0B70926C2721}" dt="2021-06-13T13:34:13.637" v="41" actId="47"/>
        <pc:sldMkLst>
          <pc:docMk/>
          <pc:sldMk cId="3380819569" sldId="278"/>
        </pc:sldMkLst>
      </pc:sldChg>
      <pc:sldChg chg="new del">
        <pc:chgData name="Sabrina Sze Lin HOONG" userId="4824e369-476f-4ab8-9f53-efa16842f56f" providerId="ADAL" clId="{F5E86AA5-015B-405A-97A2-0B70926C2721}" dt="2021-06-13T13:30:42.341" v="3" actId="47"/>
        <pc:sldMkLst>
          <pc:docMk/>
          <pc:sldMk cId="1937576181" sldId="288"/>
        </pc:sldMkLst>
      </pc:sldChg>
      <pc:sldChg chg="modSp add mod">
        <pc:chgData name="Sabrina Sze Lin HOONG" userId="4824e369-476f-4ab8-9f53-efa16842f56f" providerId="ADAL" clId="{F5E86AA5-015B-405A-97A2-0B70926C2721}" dt="2021-06-13T13:31:14.030" v="34" actId="14100"/>
        <pc:sldMkLst>
          <pc:docMk/>
          <pc:sldMk cId="3382359702" sldId="1118"/>
        </pc:sldMkLst>
        <pc:spChg chg="mod">
          <ac:chgData name="Sabrina Sze Lin HOONG" userId="4824e369-476f-4ab8-9f53-efa16842f56f" providerId="ADAL" clId="{F5E86AA5-015B-405A-97A2-0B70926C2721}" dt="2021-06-13T13:31:14.030" v="34" actId="14100"/>
          <ac:spMkLst>
            <pc:docMk/>
            <pc:sldMk cId="3382359702" sldId="1118"/>
            <ac:spMk id="2" creationId="{E9C24605-BF53-4FDB-AFE4-672EA3178806}"/>
          </ac:spMkLst>
        </pc:spChg>
        <pc:spChg chg="mod">
          <ac:chgData name="Sabrina Sze Lin HOONG" userId="4824e369-476f-4ab8-9f53-efa16842f56f" providerId="ADAL" clId="{F5E86AA5-015B-405A-97A2-0B70926C2721}" dt="2021-06-13T13:31:05.478" v="33" actId="20577"/>
          <ac:spMkLst>
            <pc:docMk/>
            <pc:sldMk cId="3382359702" sldId="1118"/>
            <ac:spMk id="4" creationId="{067E280D-D7D5-459D-88C4-D9F0A1B0F530}"/>
          </ac:spMkLst>
        </pc:spChg>
        <pc:picChg chg="mod">
          <ac:chgData name="Sabrina Sze Lin HOONG" userId="4824e369-476f-4ab8-9f53-efa16842f56f" providerId="ADAL" clId="{F5E86AA5-015B-405A-97A2-0B70926C2721}" dt="2021-06-13T13:31:02.557" v="32" actId="1035"/>
          <ac:picMkLst>
            <pc:docMk/>
            <pc:sldMk cId="3382359702" sldId="1118"/>
            <ac:picMk id="5" creationId="{C18BD7EF-5D8B-451F-827B-BD3F44E1CCAD}"/>
          </ac:picMkLst>
        </pc:picChg>
        <pc:picChg chg="mod">
          <ac:chgData name="Sabrina Sze Lin HOONG" userId="4824e369-476f-4ab8-9f53-efa16842f56f" providerId="ADAL" clId="{F5E86AA5-015B-405A-97A2-0B70926C2721}" dt="2021-06-13T13:31:02.557" v="32" actId="1035"/>
          <ac:picMkLst>
            <pc:docMk/>
            <pc:sldMk cId="3382359702" sldId="1118"/>
            <ac:picMk id="6" creationId="{8A9EDC77-AEDA-45A7-A04E-4BE89211E856}"/>
          </ac:picMkLst>
        </pc:picChg>
        <pc:picChg chg="mod">
          <ac:chgData name="Sabrina Sze Lin HOONG" userId="4824e369-476f-4ab8-9f53-efa16842f56f" providerId="ADAL" clId="{F5E86AA5-015B-405A-97A2-0B70926C2721}" dt="2021-06-13T13:31:02.557" v="32" actId="1035"/>
          <ac:picMkLst>
            <pc:docMk/>
            <pc:sldMk cId="3382359702" sldId="1118"/>
            <ac:picMk id="7" creationId="{B8E4E4DD-7D61-43B8-9B85-B9A20F2843FF}"/>
          </ac:picMkLst>
        </pc:picChg>
        <pc:picChg chg="mod">
          <ac:chgData name="Sabrina Sze Lin HOONG" userId="4824e369-476f-4ab8-9f53-efa16842f56f" providerId="ADAL" clId="{F5E86AA5-015B-405A-97A2-0B70926C2721}" dt="2021-06-13T13:31:02.557" v="32" actId="1035"/>
          <ac:picMkLst>
            <pc:docMk/>
            <pc:sldMk cId="3382359702" sldId="1118"/>
            <ac:picMk id="8" creationId="{2E84C940-12D7-4821-831B-82B275BAB3A6}"/>
          </ac:picMkLst>
        </pc:picChg>
      </pc:sldChg>
      <pc:sldChg chg="new del">
        <pc:chgData name="Sabrina Sze Lin HOONG" userId="4824e369-476f-4ab8-9f53-efa16842f56f" providerId="ADAL" clId="{F5E86AA5-015B-405A-97A2-0B70926C2721}" dt="2021-06-13T13:32:35.994" v="36" actId="680"/>
        <pc:sldMkLst>
          <pc:docMk/>
          <pc:sldMk cId="2204628547" sldId="1119"/>
        </pc:sldMkLst>
      </pc:sldChg>
      <pc:sldChg chg="add del">
        <pc:chgData name="Sabrina Sze Lin HOONG" userId="4824e369-476f-4ab8-9f53-efa16842f56f" providerId="ADAL" clId="{F5E86AA5-015B-405A-97A2-0B70926C2721}" dt="2021-06-13T13:30:46.076" v="4" actId="47"/>
        <pc:sldMkLst>
          <pc:docMk/>
          <pc:sldMk cId="3225789835" sldId="1119"/>
        </pc:sldMkLst>
      </pc:sldChg>
      <pc:sldChg chg="new del">
        <pc:chgData name="Sabrina Sze Lin HOONG" userId="4824e369-476f-4ab8-9f53-efa16842f56f" providerId="ADAL" clId="{F5E86AA5-015B-405A-97A2-0B70926C2721}" dt="2021-06-13T13:32:48.739" v="39" actId="47"/>
        <pc:sldMkLst>
          <pc:docMk/>
          <pc:sldMk cId="3423277338" sldId="1119"/>
        </pc:sldMkLst>
      </pc:sldChg>
      <pc:sldMasterChg chg="del delSldLayout">
        <pc:chgData name="Sabrina Sze Lin HOONG" userId="4824e369-476f-4ab8-9f53-efa16842f56f" providerId="ADAL" clId="{F5E86AA5-015B-405A-97A2-0B70926C2721}" dt="2021-06-13T13:30:46.076" v="4" actId="47"/>
        <pc:sldMasterMkLst>
          <pc:docMk/>
          <pc:sldMasterMk cId="482248299" sldId="2147483674"/>
        </pc:sldMasterMkLst>
        <pc:sldLayoutChg chg="del">
          <pc:chgData name="Sabrina Sze Lin HOONG" userId="4824e369-476f-4ab8-9f53-efa16842f56f" providerId="ADAL" clId="{F5E86AA5-015B-405A-97A2-0B70926C2721}" dt="2021-06-13T13:30:46.076" v="4" actId="47"/>
          <pc:sldLayoutMkLst>
            <pc:docMk/>
            <pc:sldMasterMk cId="482248299" sldId="2147483674"/>
            <pc:sldLayoutMk cId="2142409534" sldId="2147483675"/>
          </pc:sldLayoutMkLst>
        </pc:sldLayoutChg>
        <pc:sldLayoutChg chg="del">
          <pc:chgData name="Sabrina Sze Lin HOONG" userId="4824e369-476f-4ab8-9f53-efa16842f56f" providerId="ADAL" clId="{F5E86AA5-015B-405A-97A2-0B70926C2721}" dt="2021-06-13T13:30:46.076" v="4" actId="47"/>
          <pc:sldLayoutMkLst>
            <pc:docMk/>
            <pc:sldMasterMk cId="482248299" sldId="2147483674"/>
            <pc:sldLayoutMk cId="2660440606" sldId="2147483676"/>
          </pc:sldLayoutMkLst>
        </pc:sldLayoutChg>
        <pc:sldLayoutChg chg="del">
          <pc:chgData name="Sabrina Sze Lin HOONG" userId="4824e369-476f-4ab8-9f53-efa16842f56f" providerId="ADAL" clId="{F5E86AA5-015B-405A-97A2-0B70926C2721}" dt="2021-06-13T13:30:46.076" v="4" actId="47"/>
          <pc:sldLayoutMkLst>
            <pc:docMk/>
            <pc:sldMasterMk cId="482248299" sldId="2147483674"/>
            <pc:sldLayoutMk cId="1635750768" sldId="2147483677"/>
          </pc:sldLayoutMkLst>
        </pc:sldLayoutChg>
        <pc:sldLayoutChg chg="del">
          <pc:chgData name="Sabrina Sze Lin HOONG" userId="4824e369-476f-4ab8-9f53-efa16842f56f" providerId="ADAL" clId="{F5E86AA5-015B-405A-97A2-0B70926C2721}" dt="2021-06-13T13:30:46.076" v="4" actId="47"/>
          <pc:sldLayoutMkLst>
            <pc:docMk/>
            <pc:sldMasterMk cId="482248299" sldId="2147483674"/>
            <pc:sldLayoutMk cId="4011748763" sldId="2147483678"/>
          </pc:sldLayoutMkLst>
        </pc:sldLayoutChg>
        <pc:sldLayoutChg chg="del">
          <pc:chgData name="Sabrina Sze Lin HOONG" userId="4824e369-476f-4ab8-9f53-efa16842f56f" providerId="ADAL" clId="{F5E86AA5-015B-405A-97A2-0B70926C2721}" dt="2021-06-13T13:30:46.076" v="4" actId="47"/>
          <pc:sldLayoutMkLst>
            <pc:docMk/>
            <pc:sldMasterMk cId="482248299" sldId="2147483674"/>
            <pc:sldLayoutMk cId="478924230" sldId="2147483679"/>
          </pc:sldLayoutMkLst>
        </pc:sldLayoutChg>
        <pc:sldLayoutChg chg="del">
          <pc:chgData name="Sabrina Sze Lin HOONG" userId="4824e369-476f-4ab8-9f53-efa16842f56f" providerId="ADAL" clId="{F5E86AA5-015B-405A-97A2-0B70926C2721}" dt="2021-06-13T13:30:46.076" v="4" actId="47"/>
          <pc:sldLayoutMkLst>
            <pc:docMk/>
            <pc:sldMasterMk cId="482248299" sldId="2147483674"/>
            <pc:sldLayoutMk cId="3720482570" sldId="2147483680"/>
          </pc:sldLayoutMkLst>
        </pc:sldLayoutChg>
        <pc:sldLayoutChg chg="del">
          <pc:chgData name="Sabrina Sze Lin HOONG" userId="4824e369-476f-4ab8-9f53-efa16842f56f" providerId="ADAL" clId="{F5E86AA5-015B-405A-97A2-0B70926C2721}" dt="2021-06-13T13:30:46.076" v="4" actId="47"/>
          <pc:sldLayoutMkLst>
            <pc:docMk/>
            <pc:sldMasterMk cId="482248299" sldId="2147483674"/>
            <pc:sldLayoutMk cId="2528512784" sldId="2147483681"/>
          </pc:sldLayoutMkLst>
        </pc:sldLayoutChg>
        <pc:sldLayoutChg chg="del">
          <pc:chgData name="Sabrina Sze Lin HOONG" userId="4824e369-476f-4ab8-9f53-efa16842f56f" providerId="ADAL" clId="{F5E86AA5-015B-405A-97A2-0B70926C2721}" dt="2021-06-13T13:30:46.076" v="4" actId="47"/>
          <pc:sldLayoutMkLst>
            <pc:docMk/>
            <pc:sldMasterMk cId="482248299" sldId="2147483674"/>
            <pc:sldLayoutMk cId="3014745028" sldId="2147483682"/>
          </pc:sldLayoutMkLst>
        </pc:sldLayoutChg>
        <pc:sldLayoutChg chg="del">
          <pc:chgData name="Sabrina Sze Lin HOONG" userId="4824e369-476f-4ab8-9f53-efa16842f56f" providerId="ADAL" clId="{F5E86AA5-015B-405A-97A2-0B70926C2721}" dt="2021-06-13T13:30:46.076" v="4" actId="47"/>
          <pc:sldLayoutMkLst>
            <pc:docMk/>
            <pc:sldMasterMk cId="482248299" sldId="2147483674"/>
            <pc:sldLayoutMk cId="2772464827" sldId="2147483683"/>
          </pc:sldLayoutMkLst>
        </pc:sldLayoutChg>
        <pc:sldLayoutChg chg="del">
          <pc:chgData name="Sabrina Sze Lin HOONG" userId="4824e369-476f-4ab8-9f53-efa16842f56f" providerId="ADAL" clId="{F5E86AA5-015B-405A-97A2-0B70926C2721}" dt="2021-06-13T13:30:46.076" v="4" actId="47"/>
          <pc:sldLayoutMkLst>
            <pc:docMk/>
            <pc:sldMasterMk cId="482248299" sldId="2147483674"/>
            <pc:sldLayoutMk cId="3275315641" sldId="2147483684"/>
          </pc:sldLayoutMkLst>
        </pc:sldLayoutChg>
        <pc:sldLayoutChg chg="del">
          <pc:chgData name="Sabrina Sze Lin HOONG" userId="4824e369-476f-4ab8-9f53-efa16842f56f" providerId="ADAL" clId="{F5E86AA5-015B-405A-97A2-0B70926C2721}" dt="2021-06-13T13:30:46.076" v="4" actId="47"/>
          <pc:sldLayoutMkLst>
            <pc:docMk/>
            <pc:sldMasterMk cId="482248299" sldId="2147483674"/>
            <pc:sldLayoutMk cId="548620657" sldId="2147483685"/>
          </pc:sldLayoutMkLst>
        </pc:sldLayoutChg>
        <pc:sldLayoutChg chg="del">
          <pc:chgData name="Sabrina Sze Lin HOONG" userId="4824e369-476f-4ab8-9f53-efa16842f56f" providerId="ADAL" clId="{F5E86AA5-015B-405A-97A2-0B70926C2721}" dt="2021-06-13T13:30:46.076" v="4" actId="47"/>
          <pc:sldLayoutMkLst>
            <pc:docMk/>
            <pc:sldMasterMk cId="482248299" sldId="2147483674"/>
            <pc:sldLayoutMk cId="3754851745" sldId="2147483686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3B47154-554E-44FE-A642-FAC104F1E3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E618E9-AABF-420E-A3C3-64E29B8D87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2B8C0-BB5B-447F-9247-F9D5F8119A63}" type="datetimeFigureOut">
              <a:rPr lang="en-US" smtClean="0"/>
              <a:t>13-Jun-21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6D3FB4-7BFD-4D1D-9EB2-59E705A60A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08A582-FEF1-4A4D-AD72-EF7DDA8A3C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9B4DA-B39D-42ED-9D62-DF92FD90D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91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6499C-B6CB-4EC5-A82E-D21FCF06D3DE}" type="datetimeFigureOut">
              <a:rPr lang="en-US" smtClean="0"/>
              <a:t>13-Jun-21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3488"/>
            <a:ext cx="44418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51389"/>
            <a:ext cx="543877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9FE99-7089-4C47-A490-7BC919342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820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9FE99-7089-4C47-A490-7BC9193423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02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9FE99-7089-4C47-A490-7BC9193423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25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9FE99-7089-4C47-A490-7BC9193423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83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9FE99-7089-4C47-A490-7BC9193423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96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1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g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g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2">
            <a:extLst>
              <a:ext uri="{FF2B5EF4-FFF2-40B4-BE49-F238E27FC236}">
                <a16:creationId xmlns:a16="http://schemas.microsoft.com/office/drawing/2014/main" id="{D00372F2-5C3D-47E8-811A-B50B7E9742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89117" y="20469"/>
            <a:ext cx="5783562" cy="43081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AED67A-E55B-4756-85D0-98082FF6A2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953" y="5050106"/>
            <a:ext cx="1552861" cy="13303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4E9E201-57D9-4F3B-80FD-55A06A9D53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5702" y="5255930"/>
            <a:ext cx="1762245" cy="9187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47B0878-1F74-4D29-896F-DF3D047909B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886" y="5347963"/>
            <a:ext cx="1236211" cy="7615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3261336-22ED-481C-99AD-02950D080D7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266" y="5423660"/>
            <a:ext cx="1651241" cy="699704"/>
          </a:xfrm>
          <a:prstGeom prst="rect">
            <a:avLst/>
          </a:prstGeom>
        </p:spPr>
      </p:pic>
      <p:pic>
        <p:nvPicPr>
          <p:cNvPr id="20" name="Image 7" descr="hachures_longues_orange.jpg">
            <a:extLst>
              <a:ext uri="{FF2B5EF4-FFF2-40B4-BE49-F238E27FC236}">
                <a16:creationId xmlns:a16="http://schemas.microsoft.com/office/drawing/2014/main" id="{8913D370-09A7-44A9-AAD3-085781FD0D9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2431"/>
            <a:ext cx="9144000" cy="278908"/>
          </a:xfrm>
          <a:prstGeom prst="rect">
            <a:avLst/>
          </a:prstGeom>
        </p:spPr>
      </p:pic>
      <p:sp>
        <p:nvSpPr>
          <p:cNvPr id="21" name="ZoneTexte 10">
            <a:extLst>
              <a:ext uri="{FF2B5EF4-FFF2-40B4-BE49-F238E27FC236}">
                <a16:creationId xmlns:a16="http://schemas.microsoft.com/office/drawing/2014/main" id="{B04C85BE-25A2-42AF-8FE1-40A5118F4E49}"/>
              </a:ext>
            </a:extLst>
          </p:cNvPr>
          <p:cNvSpPr txBox="1"/>
          <p:nvPr userDrawn="1"/>
        </p:nvSpPr>
        <p:spPr>
          <a:xfrm>
            <a:off x="1" y="0"/>
            <a:ext cx="2057400" cy="914400"/>
          </a:xfrm>
          <a:prstGeom prst="rect">
            <a:avLst/>
          </a:prstGeom>
          <a:solidFill>
            <a:srgbClr val="E57C29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8140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2">
            <a:extLst>
              <a:ext uri="{FF2B5EF4-FFF2-40B4-BE49-F238E27FC236}">
                <a16:creationId xmlns:a16="http://schemas.microsoft.com/office/drawing/2014/main" id="{D00372F2-5C3D-47E8-811A-B50B7E9742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89117" y="20469"/>
            <a:ext cx="5783562" cy="4308164"/>
          </a:xfrm>
          <a:prstGeom prst="rect">
            <a:avLst/>
          </a:prstGeom>
        </p:spPr>
      </p:pic>
      <p:pic>
        <p:nvPicPr>
          <p:cNvPr id="20" name="Image 7" descr="hachures_longues_orange.jpg">
            <a:extLst>
              <a:ext uri="{FF2B5EF4-FFF2-40B4-BE49-F238E27FC236}">
                <a16:creationId xmlns:a16="http://schemas.microsoft.com/office/drawing/2014/main" id="{8913D370-09A7-44A9-AAD3-085781FD0D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2431"/>
            <a:ext cx="9144000" cy="278908"/>
          </a:xfrm>
          <a:prstGeom prst="rect">
            <a:avLst/>
          </a:prstGeom>
        </p:spPr>
      </p:pic>
      <p:sp>
        <p:nvSpPr>
          <p:cNvPr id="21" name="ZoneTexte 10">
            <a:extLst>
              <a:ext uri="{FF2B5EF4-FFF2-40B4-BE49-F238E27FC236}">
                <a16:creationId xmlns:a16="http://schemas.microsoft.com/office/drawing/2014/main" id="{B04C85BE-25A2-42AF-8FE1-40A5118F4E49}"/>
              </a:ext>
            </a:extLst>
          </p:cNvPr>
          <p:cNvSpPr txBox="1"/>
          <p:nvPr userDrawn="1"/>
        </p:nvSpPr>
        <p:spPr>
          <a:xfrm>
            <a:off x="1" y="0"/>
            <a:ext cx="2057400" cy="914400"/>
          </a:xfrm>
          <a:prstGeom prst="rect">
            <a:avLst/>
          </a:prstGeom>
          <a:solidFill>
            <a:srgbClr val="E57C29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1F90B8-6433-43BA-A6D5-6B9158F8A6A2}"/>
              </a:ext>
            </a:extLst>
          </p:cNvPr>
          <p:cNvSpPr txBox="1"/>
          <p:nvPr userDrawn="1"/>
        </p:nvSpPr>
        <p:spPr>
          <a:xfrm>
            <a:off x="6515100" y="6393812"/>
            <a:ext cx="128370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50" i="1" dirty="0">
                <a:latin typeface="+mj-lt"/>
              </a:rPr>
              <a:t>GRSP </a:t>
            </a:r>
            <a:r>
              <a:rPr lang="fr-CH" sz="1050" i="1" dirty="0" err="1">
                <a:latin typeface="+mj-lt"/>
              </a:rPr>
              <a:t>is</a:t>
            </a:r>
            <a:r>
              <a:rPr lang="fr-CH" sz="1050" i="1" dirty="0">
                <a:latin typeface="+mj-lt"/>
              </a:rPr>
              <a:t> </a:t>
            </a:r>
            <a:r>
              <a:rPr lang="fr-CH" sz="1050" i="1" dirty="0" err="1">
                <a:latin typeface="+mj-lt"/>
              </a:rPr>
              <a:t>hosted</a:t>
            </a:r>
            <a:r>
              <a:rPr lang="fr-CH" sz="1050" i="1" dirty="0">
                <a:latin typeface="+mj-lt"/>
              </a:rPr>
              <a:t> by:</a:t>
            </a:r>
            <a:endParaRPr lang="en-US" sz="1050" i="1" dirty="0">
              <a:latin typeface="+mj-lt"/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40508D42-500C-4509-BD08-41D7995AD6B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722" y="6150743"/>
            <a:ext cx="1590327" cy="71876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F12D5A9-28D0-4989-B27A-D767417CC470}"/>
              </a:ext>
            </a:extLst>
          </p:cNvPr>
          <p:cNvGrpSpPr/>
          <p:nvPr userDrawn="1"/>
        </p:nvGrpSpPr>
        <p:grpSpPr>
          <a:xfrm>
            <a:off x="2376496" y="5472871"/>
            <a:ext cx="4052169" cy="718760"/>
            <a:chOff x="2376496" y="5472871"/>
            <a:chExt cx="4052169" cy="71876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47B0878-1F74-4D29-896F-DF3D047909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00218" y="5480364"/>
              <a:ext cx="866521" cy="630936"/>
            </a:xfrm>
            <a:prstGeom prst="rect">
              <a:avLst/>
            </a:prstGeom>
          </p:spPr>
        </p:pic>
        <p:pic>
          <p:nvPicPr>
            <p:cNvPr id="4" name="Picture 3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5205190C-0453-4915-9F0F-75DF967CF1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6496" y="5519807"/>
              <a:ext cx="1503206" cy="63093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91747B6-9255-4E65-A46B-DD1FCF001B1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/>
            <a:srcRect l="40820" t="56196" r="43443" b="19019"/>
            <a:stretch/>
          </p:blipFill>
          <p:spPr>
            <a:xfrm>
              <a:off x="5616889" y="5472871"/>
              <a:ext cx="811776" cy="718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8189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7" descr="hachures_longues_orange.jpg">
            <a:extLst>
              <a:ext uri="{FF2B5EF4-FFF2-40B4-BE49-F238E27FC236}">
                <a16:creationId xmlns:a16="http://schemas.microsoft.com/office/drawing/2014/main" id="{83872067-9C09-4F1B-890C-DD04BC194C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908" y="822946"/>
            <a:ext cx="6741042" cy="81761"/>
          </a:xfrm>
          <a:prstGeom prst="rect">
            <a:avLst/>
          </a:prstGeom>
        </p:spPr>
      </p:pic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48C0C4E4-6630-4952-821F-B3126123C0C5}"/>
              </a:ext>
            </a:extLst>
          </p:cNvPr>
          <p:cNvSpPr txBox="1">
            <a:spLocks/>
          </p:cNvSpPr>
          <p:nvPr userDrawn="1"/>
        </p:nvSpPr>
        <p:spPr>
          <a:xfrm>
            <a:off x="5040630" y="6419533"/>
            <a:ext cx="3086100" cy="238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>
                <a:solidFill>
                  <a:srgbClr val="E57C29"/>
                </a:solidFill>
              </a:rPr>
              <a:t>VIA – Global Road Safety Education</a:t>
            </a:r>
            <a:endParaRPr lang="en-GB" dirty="0">
              <a:solidFill>
                <a:srgbClr val="E57C29"/>
              </a:solidFill>
            </a:endParaRPr>
          </a:p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041712-8BF8-4081-9241-CE92AE422021}"/>
              </a:ext>
            </a:extLst>
          </p:cNvPr>
          <p:cNvSpPr txBox="1">
            <a:spLocks/>
          </p:cNvSpPr>
          <p:nvPr userDrawn="1"/>
        </p:nvSpPr>
        <p:spPr>
          <a:xfrm>
            <a:off x="8126730" y="6419533"/>
            <a:ext cx="388620" cy="238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B5B3ED-8373-48BE-BD68-61ADD7F293A1}" type="slidenum">
              <a:rPr lang="en-GB" smtClean="0">
                <a:solidFill>
                  <a:srgbClr val="E57C29"/>
                </a:solidFill>
              </a:rPr>
              <a:pPr/>
              <a:t>‹#›</a:t>
            </a:fld>
            <a:endParaRPr lang="en-GB" dirty="0">
              <a:solidFill>
                <a:srgbClr val="E57C29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3D51782-9784-48AB-9015-3CF3E13C38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829" y="2593013"/>
            <a:ext cx="555605" cy="4045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45F1946-4F99-4567-A08F-923958A8FA0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75" y="106609"/>
            <a:ext cx="1050335" cy="808990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4D6FA500-7527-48C2-9B77-E54BD394DD7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75" y="2034270"/>
            <a:ext cx="823921" cy="3458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698551-2581-4454-850E-2DAD27E960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40820" t="56196" r="43443" b="19019"/>
          <a:stretch/>
        </p:blipFill>
        <p:spPr>
          <a:xfrm>
            <a:off x="267525" y="3210484"/>
            <a:ext cx="678184" cy="6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803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0908" y="106609"/>
            <a:ext cx="6104442" cy="661989"/>
          </a:xfrm>
          <a:prstGeom prst="rect">
            <a:avLst/>
          </a:prstGeom>
        </p:spPr>
        <p:txBody>
          <a:bodyPr/>
          <a:lstStyle>
            <a:lvl1pPr>
              <a:defRPr sz="2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10908" y="1120140"/>
            <a:ext cx="6104442" cy="50568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Image 7" descr="hachures_longues_orange.jpg">
            <a:extLst>
              <a:ext uri="{FF2B5EF4-FFF2-40B4-BE49-F238E27FC236}">
                <a16:creationId xmlns:a16="http://schemas.microsoft.com/office/drawing/2014/main" id="{AA346205-1B7B-4BC7-9883-9ACDCE8609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908" y="822946"/>
            <a:ext cx="6741042" cy="81761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CB5416F-2A18-43AC-A5AC-E7A5C7AD0059}"/>
              </a:ext>
            </a:extLst>
          </p:cNvPr>
          <p:cNvSpPr txBox="1">
            <a:spLocks/>
          </p:cNvSpPr>
          <p:nvPr userDrawn="1"/>
        </p:nvSpPr>
        <p:spPr>
          <a:xfrm>
            <a:off x="5040630" y="6419533"/>
            <a:ext cx="3086100" cy="238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>
                <a:solidFill>
                  <a:srgbClr val="E57C29"/>
                </a:solidFill>
              </a:rPr>
              <a:t>VIA – Global Road Safety Education</a:t>
            </a:r>
            <a:endParaRPr lang="en-GB" dirty="0">
              <a:solidFill>
                <a:srgbClr val="E57C29"/>
              </a:solidFill>
            </a:endParaRPr>
          </a:p>
          <a:p>
            <a:endParaRPr lang="en-GB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82667BE-B3BE-4615-829C-C9AF53D53FAD}"/>
              </a:ext>
            </a:extLst>
          </p:cNvPr>
          <p:cNvSpPr txBox="1">
            <a:spLocks/>
          </p:cNvSpPr>
          <p:nvPr userDrawn="1"/>
        </p:nvSpPr>
        <p:spPr>
          <a:xfrm>
            <a:off x="8126730" y="6419533"/>
            <a:ext cx="388620" cy="238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B5B3ED-8373-48BE-BD68-61ADD7F293A1}" type="slidenum">
              <a:rPr lang="en-GB" smtClean="0">
                <a:solidFill>
                  <a:srgbClr val="E57C29"/>
                </a:solidFill>
              </a:rPr>
              <a:pPr/>
              <a:t>‹#›</a:t>
            </a:fld>
            <a:endParaRPr lang="en-GB" dirty="0">
              <a:solidFill>
                <a:srgbClr val="E57C29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5806823-B2F2-49BB-A7C4-85182774FB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279" y="2261083"/>
            <a:ext cx="555605" cy="4045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C45F5D8-7A35-452C-A30D-D73CAC3F4F4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25" y="2878554"/>
            <a:ext cx="877118" cy="37167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19BFD3A-C4F7-4DD4-AD17-53F32096598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364" y="1526172"/>
            <a:ext cx="776000" cy="4045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15A3B8E-7DFE-4665-AB74-6AC87B45C13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75" y="106609"/>
            <a:ext cx="1050335" cy="8089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78D3C41-C899-4E09-A87F-87F435DF98D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83" y="3288874"/>
            <a:ext cx="816198" cy="44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198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0908" y="140635"/>
            <a:ext cx="6104442" cy="661989"/>
          </a:xfrm>
          <a:prstGeom prst="rect">
            <a:avLst/>
          </a:prstGeom>
        </p:spPr>
        <p:txBody>
          <a:bodyPr/>
          <a:lstStyle>
            <a:lvl1pPr>
              <a:defRPr sz="2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Image 7" descr="hachures_longues_orange.jpg">
            <a:extLst>
              <a:ext uri="{FF2B5EF4-FFF2-40B4-BE49-F238E27FC236}">
                <a16:creationId xmlns:a16="http://schemas.microsoft.com/office/drawing/2014/main" id="{AA346205-1B7B-4BC7-9883-9ACDCE8609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908" y="822946"/>
            <a:ext cx="6741042" cy="81761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CB5416F-2A18-43AC-A5AC-E7A5C7AD0059}"/>
              </a:ext>
            </a:extLst>
          </p:cNvPr>
          <p:cNvSpPr txBox="1">
            <a:spLocks/>
          </p:cNvSpPr>
          <p:nvPr userDrawn="1"/>
        </p:nvSpPr>
        <p:spPr>
          <a:xfrm>
            <a:off x="5040630" y="6419533"/>
            <a:ext cx="3086100" cy="238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>
                <a:solidFill>
                  <a:srgbClr val="E57C29"/>
                </a:solidFill>
              </a:rPr>
              <a:t>VIA – Global Road Safety Education</a:t>
            </a:r>
            <a:endParaRPr lang="en-GB" dirty="0">
              <a:solidFill>
                <a:srgbClr val="E57C29"/>
              </a:solidFill>
            </a:endParaRPr>
          </a:p>
          <a:p>
            <a:endParaRPr lang="en-GB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82667BE-B3BE-4615-829C-C9AF53D53FAD}"/>
              </a:ext>
            </a:extLst>
          </p:cNvPr>
          <p:cNvSpPr txBox="1">
            <a:spLocks/>
          </p:cNvSpPr>
          <p:nvPr userDrawn="1"/>
        </p:nvSpPr>
        <p:spPr>
          <a:xfrm>
            <a:off x="8126730" y="6419533"/>
            <a:ext cx="388620" cy="238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B5B3ED-8373-48BE-BD68-61ADD7F293A1}" type="slidenum">
              <a:rPr lang="en-GB" smtClean="0">
                <a:solidFill>
                  <a:srgbClr val="E57C29"/>
                </a:solidFill>
              </a:rPr>
              <a:pPr/>
              <a:t>‹#›</a:t>
            </a:fld>
            <a:endParaRPr lang="en-GB" dirty="0">
              <a:solidFill>
                <a:srgbClr val="E57C29"/>
              </a:solidFill>
            </a:endParaRP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CD27B835-397A-47EA-B8B3-391944444D7E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809455" y="987427"/>
            <a:ext cx="3707085" cy="489902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864ABD94-7020-461F-9921-DF78481A61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10908" y="987426"/>
            <a:ext cx="1923638" cy="48990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C6CF9C1-616C-4EAD-9862-39E7AF9690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279" y="2184734"/>
            <a:ext cx="555605" cy="4045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2AD533F-4FC7-4419-96FF-35B46BA2412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25" y="2802205"/>
            <a:ext cx="877118" cy="3716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76B9CFC-4E60-4FFB-9E1B-05FDC914C77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364" y="1449823"/>
            <a:ext cx="776000" cy="4045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9FBEC03-8CB4-4D9C-9235-40E81EE2378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75" y="106609"/>
            <a:ext cx="1050335" cy="80899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7B4A377-2BF7-411F-8396-FDCC2454000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83" y="3288874"/>
            <a:ext cx="816198" cy="44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935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7">
            <a:extLst>
              <a:ext uri="{FF2B5EF4-FFF2-40B4-BE49-F238E27FC236}">
                <a16:creationId xmlns:a16="http://schemas.microsoft.com/office/drawing/2014/main" id="{986C4727-B609-4B6C-ACA5-FECCF616810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46848" y="160315"/>
            <a:ext cx="8839200" cy="4548320"/>
            <a:chOff x="152400" y="76200"/>
            <a:chExt cx="8839200" cy="65532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E742394-032A-4E03-97D2-1F491B358D1A}"/>
                </a:ext>
              </a:extLst>
            </p:cNvPr>
            <p:cNvSpPr/>
            <p:nvPr/>
          </p:nvSpPr>
          <p:spPr>
            <a:xfrm>
              <a:off x="152400" y="76200"/>
              <a:ext cx="8839200" cy="655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5050B31-71D6-4A9A-BF80-F99BE08E6B84}"/>
                </a:ext>
              </a:extLst>
            </p:cNvPr>
            <p:cNvSpPr/>
            <p:nvPr/>
          </p:nvSpPr>
          <p:spPr>
            <a:xfrm>
              <a:off x="152400" y="76200"/>
              <a:ext cx="8839200" cy="5029200"/>
            </a:xfrm>
            <a:prstGeom prst="rect">
              <a:avLst/>
            </a:prstGeom>
            <a:solidFill>
              <a:srgbClr val="E57C2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2" name="TextBox 12">
            <a:extLst>
              <a:ext uri="{FF2B5EF4-FFF2-40B4-BE49-F238E27FC236}">
                <a16:creationId xmlns:a16="http://schemas.microsoft.com/office/drawing/2014/main" id="{4FC465EA-98BC-4BAE-A61B-161AEC5B3BBB}"/>
              </a:ext>
            </a:extLst>
          </p:cNvPr>
          <p:cNvSpPr txBox="1"/>
          <p:nvPr userDrawn="1"/>
        </p:nvSpPr>
        <p:spPr bwMode="auto">
          <a:xfrm>
            <a:off x="491884" y="648845"/>
            <a:ext cx="6149975" cy="2513509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000" b="1" baseline="30000" dirty="0">
                <a:solidFill>
                  <a:schemeClr val="bg1"/>
                </a:solidFill>
                <a:latin typeface="Arial" charset="0"/>
                <a:cs typeface="Arial" charset="0"/>
              </a:rPr>
              <a:t>Global Road Safety Partnership</a:t>
            </a:r>
            <a:endParaRPr lang="en-US" sz="1800" b="1" baseline="300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r>
              <a:rPr lang="en-US" sz="1800" baseline="30000" dirty="0">
                <a:solidFill>
                  <a:schemeClr val="bg1"/>
                </a:solidFill>
                <a:latin typeface="Arial" charset="0"/>
                <a:cs typeface="Arial" charset="0"/>
              </a:rPr>
              <a:t>c/o International Federation of</a:t>
            </a:r>
          </a:p>
          <a:p>
            <a:r>
              <a:rPr lang="en-US" sz="1800" baseline="30000" dirty="0">
                <a:solidFill>
                  <a:schemeClr val="bg1"/>
                </a:solidFill>
                <a:latin typeface="Arial" charset="0"/>
                <a:cs typeface="Arial" charset="0"/>
              </a:rPr>
              <a:t>Red Cross and Red Crescent Societies</a:t>
            </a:r>
          </a:p>
          <a:p>
            <a:endParaRPr lang="en-US" sz="1800" baseline="300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r>
              <a:rPr lang="en-US" sz="1800" baseline="30000" dirty="0">
                <a:solidFill>
                  <a:schemeClr val="bg1"/>
                </a:solidFill>
                <a:latin typeface="Arial" charset="0"/>
                <a:cs typeface="Arial" charset="0"/>
              </a:rPr>
              <a:t>P. O. Box 372</a:t>
            </a:r>
            <a:br>
              <a:rPr lang="en-US" sz="1800" baseline="30000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sz="1800" baseline="30000" dirty="0">
                <a:solidFill>
                  <a:schemeClr val="bg1"/>
                </a:solidFill>
                <a:latin typeface="Arial" charset="0"/>
                <a:cs typeface="Arial" charset="0"/>
              </a:rPr>
              <a:t>17,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cs typeface="Arial" charset="0"/>
              </a:rPr>
              <a:t>chemin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cs typeface="Arial" charset="0"/>
              </a:rPr>
              <a:t> des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cs typeface="Arial" charset="0"/>
              </a:rPr>
              <a:t>Crêts</a:t>
            </a:r>
            <a:br>
              <a:rPr lang="en-US" sz="1800" baseline="30000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sz="1800" baseline="30000" dirty="0">
                <a:solidFill>
                  <a:schemeClr val="bg1"/>
                </a:solidFill>
                <a:latin typeface="Arial" charset="0"/>
                <a:cs typeface="Arial" charset="0"/>
              </a:rPr>
              <a:t>CH-1211 Geneva 19</a:t>
            </a:r>
            <a:br>
              <a:rPr lang="en-US" sz="1800" baseline="30000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sz="1800" baseline="30000" dirty="0">
                <a:solidFill>
                  <a:schemeClr val="bg1"/>
                </a:solidFill>
                <a:latin typeface="Arial" charset="0"/>
                <a:cs typeface="Arial" charset="0"/>
              </a:rPr>
              <a:t>Switzerland</a:t>
            </a:r>
          </a:p>
          <a:p>
            <a:endParaRPr lang="en-US" sz="1800" baseline="300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r>
              <a:rPr lang="en-US" sz="1800" baseline="30000" dirty="0">
                <a:solidFill>
                  <a:schemeClr val="bg1"/>
                </a:solidFill>
                <a:latin typeface="Arial" charset="0"/>
                <a:cs typeface="Arial" charset="0"/>
              </a:rPr>
              <a:t>Tel: +41 (0) 22 730 42 49</a:t>
            </a:r>
          </a:p>
          <a:p>
            <a:r>
              <a:rPr lang="en-US" sz="1800" baseline="30000" dirty="0">
                <a:solidFill>
                  <a:schemeClr val="bg1"/>
                </a:solidFill>
                <a:latin typeface="Arial" charset="0"/>
                <a:cs typeface="Arial" charset="0"/>
              </a:rPr>
              <a:t>Fax: +41 (0) 22 733 03 95</a:t>
            </a:r>
          </a:p>
          <a:p>
            <a:r>
              <a:rPr lang="en-US" sz="1800" baseline="30000" dirty="0">
                <a:solidFill>
                  <a:schemeClr val="bg1"/>
                </a:solidFill>
                <a:latin typeface="Arial" charset="0"/>
                <a:cs typeface="Arial" charset="0"/>
              </a:rPr>
              <a:t>E-mail: 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cs typeface="Arial" charset="0"/>
              </a:rPr>
              <a:t>grsp@ifrc.org</a:t>
            </a:r>
            <a:endParaRPr lang="en-US" sz="1800" baseline="300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r>
              <a:rPr lang="en-US" sz="1800" baseline="30000" dirty="0">
                <a:solidFill>
                  <a:schemeClr val="bg1"/>
                </a:solidFill>
                <a:latin typeface="Arial" charset="0"/>
                <a:cs typeface="Arial" charset="0"/>
              </a:rPr>
              <a:t>Website: </a:t>
            </a:r>
            <a:r>
              <a:rPr lang="en-US" sz="1800" baseline="30000" dirty="0" err="1">
                <a:solidFill>
                  <a:schemeClr val="bg1"/>
                </a:solidFill>
                <a:latin typeface="Arial" charset="0"/>
                <a:cs typeface="Arial" charset="0"/>
              </a:rPr>
              <a:t>www.grsproadsafety.org</a:t>
            </a:r>
            <a:endParaRPr lang="en-US" sz="1800" dirty="0">
              <a:solidFill>
                <a:schemeClr val="bg1"/>
              </a:solidFill>
              <a:latin typeface="Arial" charset="0"/>
              <a:ea typeface="Calibri (Body)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227BB8-EAF3-432B-A606-7B5D876D3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301" y="157623"/>
            <a:ext cx="4693747" cy="349636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99C84F2-0E62-4E4E-928F-44F7639719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905" y="6168226"/>
            <a:ext cx="796074" cy="68200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1848D96-89BC-45F2-95C0-CDD94EC800A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6350" y="5645418"/>
            <a:ext cx="1459916" cy="76109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87D2E7E-D931-4A30-8118-520FDA231AF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9072" y="5710497"/>
            <a:ext cx="866521" cy="6309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AF4D8B1-FF34-467E-B26F-A1964639DF7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00" y="5775576"/>
            <a:ext cx="1367957" cy="57966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63A0B00-D310-4635-8604-33AB1C90D67B}"/>
              </a:ext>
            </a:extLst>
          </p:cNvPr>
          <p:cNvSpPr txBox="1"/>
          <p:nvPr userDrawn="1"/>
        </p:nvSpPr>
        <p:spPr>
          <a:xfrm>
            <a:off x="6565900" y="6393812"/>
            <a:ext cx="12329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900" i="1" dirty="0">
                <a:latin typeface="+mj-lt"/>
              </a:rPr>
              <a:t>GRSP </a:t>
            </a:r>
            <a:r>
              <a:rPr lang="fr-CH" sz="900" i="1" dirty="0" err="1">
                <a:latin typeface="+mj-lt"/>
              </a:rPr>
              <a:t>is</a:t>
            </a:r>
            <a:r>
              <a:rPr lang="fr-CH" sz="900" i="1" dirty="0">
                <a:latin typeface="+mj-lt"/>
              </a:rPr>
              <a:t> </a:t>
            </a:r>
            <a:r>
              <a:rPr lang="fr-CH" sz="900" i="1" dirty="0" err="1">
                <a:latin typeface="+mj-lt"/>
              </a:rPr>
              <a:t>hosted</a:t>
            </a:r>
            <a:r>
              <a:rPr lang="fr-CH" sz="900" i="1" dirty="0">
                <a:latin typeface="+mj-lt"/>
              </a:rPr>
              <a:t> by:</a:t>
            </a:r>
            <a:endParaRPr lang="en-US" sz="9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847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8411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0630" y="6419533"/>
            <a:ext cx="3086100" cy="238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r>
              <a:rPr lang="en-US" dirty="0">
                <a:solidFill>
                  <a:srgbClr val="E57C29"/>
                </a:solidFill>
              </a:rPr>
              <a:t>VIA – Global Road Safety Education</a:t>
            </a:r>
            <a:endParaRPr lang="en-GB" dirty="0">
              <a:solidFill>
                <a:srgbClr val="E57C29"/>
              </a:solidFill>
            </a:endParaRPr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6730" y="6419533"/>
            <a:ext cx="388620" cy="238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E57C29"/>
                </a:solidFill>
              </a:defRPr>
            </a:lvl1pPr>
          </a:lstStyle>
          <a:p>
            <a:fld id="{8BB5B3ED-8373-48BE-BD68-61ADD7F293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MSIPCMContentMarking" descr="{&quot;HashCode&quot;:-45436510,&quot;Placement&quot;:&quot;Footer&quot;,&quot;Top&quot;:519.343,&quot;Left&quot;:0.0,&quot;SlideWidth&quot;:720,&quot;SlideHeight&quot;:540}">
            <a:extLst>
              <a:ext uri="{FF2B5EF4-FFF2-40B4-BE49-F238E27FC236}">
                <a16:creationId xmlns:a16="http://schemas.microsoft.com/office/drawing/2014/main" id="{AFE1B08A-BD0F-498E-865B-A46F54842745}"/>
              </a:ext>
            </a:extLst>
          </p:cNvPr>
          <p:cNvSpPr txBox="1"/>
          <p:nvPr userDrawn="1"/>
        </p:nvSpPr>
        <p:spPr>
          <a:xfrm>
            <a:off x="0" y="6595656"/>
            <a:ext cx="581126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288480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4" r:id="rId4"/>
    <p:sldLayoutId id="2147483670" r:id="rId5"/>
    <p:sldLayoutId id="2147483671" r:id="rId6"/>
    <p:sldLayoutId id="214748367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VIDEOS/VIA_Promotion_Video_EN.mp4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D4765-E1D2-44B1-A1FB-D11BD8D8F52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4695809"/>
            <a:ext cx="7886700" cy="76109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VIA – An Introduction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12942B-C4DD-45D0-B15B-6D5829EBA6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20" t="56196" r="43443" b="19019"/>
          <a:stretch/>
        </p:blipFill>
        <p:spPr>
          <a:xfrm>
            <a:off x="5576341" y="5468005"/>
            <a:ext cx="1015804" cy="89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031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BA1864E-015C-483D-BE65-599BB4178302}"/>
              </a:ext>
            </a:extLst>
          </p:cNvPr>
          <p:cNvSpPr txBox="1"/>
          <p:nvPr/>
        </p:nvSpPr>
        <p:spPr>
          <a:xfrm>
            <a:off x="2606842" y="240632"/>
            <a:ext cx="5045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The VIA Tools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DF7D37-9AEE-48C6-9EE8-7634EF3489C0}"/>
              </a:ext>
            </a:extLst>
          </p:cNvPr>
          <p:cNvSpPr txBox="1"/>
          <p:nvPr/>
        </p:nvSpPr>
        <p:spPr>
          <a:xfrm>
            <a:off x="1904999" y="1223268"/>
            <a:ext cx="6448927" cy="841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1600" b="1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There is the VIA game which can be played online or offline.</a:t>
            </a:r>
          </a:p>
          <a:p>
            <a:pPr lvl="0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F519C1-EEB9-4A9F-A4BE-37581A8F54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54" t="14768" r="26154" b="7096"/>
          <a:stretch/>
        </p:blipFill>
        <p:spPr>
          <a:xfrm>
            <a:off x="2315924" y="1664794"/>
            <a:ext cx="5449442" cy="46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338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BA1864E-015C-483D-BE65-599BB4178302}"/>
              </a:ext>
            </a:extLst>
          </p:cNvPr>
          <p:cNvSpPr txBox="1"/>
          <p:nvPr/>
        </p:nvSpPr>
        <p:spPr>
          <a:xfrm>
            <a:off x="2606842" y="240632"/>
            <a:ext cx="5045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The VIA Tools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DF7D37-9AEE-48C6-9EE8-7634EF3489C0}"/>
              </a:ext>
            </a:extLst>
          </p:cNvPr>
          <p:cNvSpPr txBox="1"/>
          <p:nvPr/>
        </p:nvSpPr>
        <p:spPr>
          <a:xfrm>
            <a:off x="1575583" y="1223268"/>
            <a:ext cx="6778344" cy="841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1600" b="1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Every implementation is tracked through an online digital platform</a:t>
            </a:r>
          </a:p>
          <a:p>
            <a:pPr lvl="0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7C435C-0289-4A95-9536-947E5DADF8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7" t="15666" r="3935" b="8523"/>
          <a:stretch/>
        </p:blipFill>
        <p:spPr>
          <a:xfrm>
            <a:off x="1172243" y="2064524"/>
            <a:ext cx="7585023" cy="343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19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BA1864E-015C-483D-BE65-599BB4178302}"/>
              </a:ext>
            </a:extLst>
          </p:cNvPr>
          <p:cNvSpPr txBox="1"/>
          <p:nvPr/>
        </p:nvSpPr>
        <p:spPr>
          <a:xfrm>
            <a:off x="2606842" y="240632"/>
            <a:ext cx="5045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The VIA Tools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DF7D37-9AEE-48C6-9EE8-7634EF3489C0}"/>
              </a:ext>
            </a:extLst>
          </p:cNvPr>
          <p:cNvSpPr txBox="1"/>
          <p:nvPr/>
        </p:nvSpPr>
        <p:spPr>
          <a:xfrm>
            <a:off x="1575582" y="1223268"/>
            <a:ext cx="7223643" cy="841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1600" b="1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Pre and post surveys contribute to national/global trend data by gender.</a:t>
            </a:r>
          </a:p>
          <a:p>
            <a:pPr lvl="0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6E05E7-A169-4AA0-9F36-3B8FF237E4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30" t="19694" r="20308" b="7095"/>
          <a:stretch/>
        </p:blipFill>
        <p:spPr>
          <a:xfrm>
            <a:off x="1575582" y="1741711"/>
            <a:ext cx="7058751" cy="465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973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BA1864E-015C-483D-BE65-599BB4178302}"/>
              </a:ext>
            </a:extLst>
          </p:cNvPr>
          <p:cNvSpPr txBox="1"/>
          <p:nvPr/>
        </p:nvSpPr>
        <p:spPr>
          <a:xfrm>
            <a:off x="2606842" y="240632"/>
            <a:ext cx="5045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The VIA Community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A8EFFE-AB9C-4C32-9298-D6880DC1CB13}"/>
              </a:ext>
            </a:extLst>
          </p:cNvPr>
          <p:cNvSpPr txBox="1"/>
          <p:nvPr/>
        </p:nvSpPr>
        <p:spPr>
          <a:xfrm>
            <a:off x="1575583" y="1223268"/>
            <a:ext cx="6778344" cy="157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1600" b="1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Every VIA implementation and implementer is connected to the global VIA Community sharing successes and helping the programme evolve.</a:t>
            </a:r>
          </a:p>
          <a:p>
            <a:pPr lvl="0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36D382-F40A-45CB-875C-C66234418D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00" t="23830" r="10492" b="27767"/>
          <a:stretch/>
        </p:blipFill>
        <p:spPr>
          <a:xfrm>
            <a:off x="1645203" y="2803188"/>
            <a:ext cx="6224633" cy="284652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89029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24605-BF53-4FDB-AFE4-672EA3178806}"/>
              </a:ext>
            </a:extLst>
          </p:cNvPr>
          <p:cNvSpPr txBox="1">
            <a:spLocks/>
          </p:cNvSpPr>
          <p:nvPr/>
        </p:nvSpPr>
        <p:spPr>
          <a:xfrm>
            <a:off x="1143000" y="374573"/>
            <a:ext cx="6858000" cy="1519392"/>
          </a:xfrm>
          <a:prstGeom prst="rect">
            <a:avLst/>
          </a:prstGeom>
        </p:spPr>
        <p:txBody>
          <a:bodyPr anchor="ctr" anchorCtr="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250" b="1" cap="all" dirty="0">
                <a:solidFill>
                  <a:srgbClr val="F4333F"/>
                </a:solidFill>
                <a:latin typeface="Open Sans" pitchFamily="34" charset="0"/>
              </a:rPr>
              <a:t>Links to road safety capacity building programme</a:t>
            </a:r>
            <a:endParaRPr lang="en-GB" sz="1800" dirty="0">
              <a:solidFill>
                <a:srgbClr val="786964"/>
              </a:solidFill>
              <a:latin typeface="Open Sans" pitchFamily="34" charset="0"/>
            </a:endParaRPr>
          </a:p>
          <a:p>
            <a:endParaRPr lang="en-GB" sz="2250" b="1" cap="all" dirty="0">
              <a:solidFill>
                <a:srgbClr val="F4333F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7E280D-D7D5-459D-88C4-D9F0A1B0F530}"/>
              </a:ext>
            </a:extLst>
          </p:cNvPr>
          <p:cNvSpPr txBox="1"/>
          <p:nvPr/>
        </p:nvSpPr>
        <p:spPr>
          <a:xfrm>
            <a:off x="733965" y="1893965"/>
            <a:ext cx="7954291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Tx/>
              <a:buChar char="-"/>
            </a:pPr>
            <a:r>
              <a:rPr lang="en-AU" sz="1500" dirty="0">
                <a:ea typeface="Open Sans" pitchFamily="34" charset="0"/>
                <a:cs typeface="Open Sans" pitchFamily="34" charset="0"/>
              </a:rPr>
              <a:t>Safer road users</a:t>
            </a:r>
          </a:p>
          <a:p>
            <a:pPr marL="214313" indent="-214313">
              <a:buFontTx/>
              <a:buChar char="-"/>
            </a:pPr>
            <a:r>
              <a:rPr lang="en-AU" sz="1500" dirty="0">
                <a:ea typeface="Open Sans" pitchFamily="34" charset="0"/>
                <a:cs typeface="Open Sans" pitchFamily="34" charset="0"/>
              </a:rPr>
              <a:t>Focus on road safety education and public awareness</a:t>
            </a:r>
          </a:p>
          <a:p>
            <a:pPr marL="214313" indent="-214313">
              <a:buFontTx/>
              <a:buChar char="-"/>
            </a:pPr>
            <a:r>
              <a:rPr lang="en-AU" sz="1500" dirty="0">
                <a:ea typeface="Open Sans" pitchFamily="34" charset="0"/>
                <a:cs typeface="Open Sans" pitchFamily="34" charset="0"/>
              </a:rPr>
              <a:t>Integration of road safety education within the safe system approach</a:t>
            </a:r>
          </a:p>
          <a:p>
            <a:endParaRPr lang="en-AU" sz="1500" b="1" dirty="0">
              <a:ea typeface="Open Sans" pitchFamily="34" charset="0"/>
              <a:cs typeface="Open Sans" pitchFamily="34" charset="0"/>
            </a:endParaRPr>
          </a:p>
          <a:p>
            <a:r>
              <a:rPr lang="en-AU" sz="1500" b="1" dirty="0">
                <a:ea typeface="Open Sans" pitchFamily="34" charset="0"/>
                <a:cs typeface="Open Sans" pitchFamily="34" charset="0"/>
              </a:rPr>
              <a:t>Format: </a:t>
            </a:r>
            <a:r>
              <a:rPr lang="en-AU" sz="1500" dirty="0">
                <a:ea typeface="Open Sans" pitchFamily="34" charset="0"/>
                <a:cs typeface="Open Sans" pitchFamily="34" charset="0"/>
              </a:rPr>
              <a:t>Webinars, technical training sessions and assignments</a:t>
            </a:r>
          </a:p>
          <a:p>
            <a:endParaRPr lang="en-AU" sz="1500" b="1" dirty="0">
              <a:ea typeface="Open Sans" pitchFamily="34" charset="0"/>
              <a:cs typeface="Open Sans" pitchFamily="34" charset="0"/>
            </a:endParaRPr>
          </a:p>
          <a:p>
            <a:r>
              <a:rPr lang="en-AU" sz="1500" b="1" dirty="0">
                <a:ea typeface="Open Sans" pitchFamily="34" charset="0"/>
                <a:cs typeface="Open Sans" pitchFamily="34" charset="0"/>
              </a:rPr>
              <a:t>Target Audience: </a:t>
            </a:r>
            <a:r>
              <a:rPr lang="en-AU" sz="1500" dirty="0">
                <a:ea typeface="Open Sans" pitchFamily="34" charset="0"/>
                <a:cs typeface="Open Sans" pitchFamily="34" charset="0"/>
              </a:rPr>
              <a:t>Road safety managers/coordinators, technical specialists, ADB staff</a:t>
            </a:r>
            <a:endParaRPr lang="en-AU" sz="1500" b="1" dirty="0">
              <a:ea typeface="Open Sans" pitchFamily="34" charset="0"/>
              <a:cs typeface="Open Sans" pitchFamily="34" charset="0"/>
            </a:endParaRPr>
          </a:p>
          <a:p>
            <a:endParaRPr lang="en-AU" sz="1500" b="1" dirty="0">
              <a:ea typeface="Open Sans" pitchFamily="34" charset="0"/>
              <a:cs typeface="Open Sans" pitchFamily="34" charset="0"/>
            </a:endParaRPr>
          </a:p>
          <a:p>
            <a:r>
              <a:rPr lang="en-AU" sz="1500" b="1" dirty="0">
                <a:ea typeface="Open Sans" pitchFamily="34" charset="0"/>
                <a:cs typeface="Open Sans" pitchFamily="34" charset="0"/>
              </a:rPr>
              <a:t>Key Modules (webinars and training):</a:t>
            </a:r>
          </a:p>
          <a:p>
            <a:pPr marL="257175" indent="-257175">
              <a:buFontTx/>
              <a:buChar char="-"/>
            </a:pPr>
            <a:r>
              <a:rPr lang="en-AU" sz="1500" dirty="0">
                <a:ea typeface="Open Sans" pitchFamily="34" charset="0"/>
                <a:cs typeface="Open Sans" pitchFamily="34" charset="0"/>
              </a:rPr>
              <a:t>Road Safety Management: July 12 – August 5</a:t>
            </a:r>
          </a:p>
          <a:p>
            <a:pPr marL="257175" indent="-257175">
              <a:buFontTx/>
              <a:buChar char="-"/>
            </a:pPr>
            <a:r>
              <a:rPr lang="en-AU" sz="1500" dirty="0">
                <a:ea typeface="Open Sans" pitchFamily="34" charset="0"/>
                <a:cs typeface="Open Sans" pitchFamily="34" charset="0"/>
              </a:rPr>
              <a:t>Safer Road Users: September 27 – October 21</a:t>
            </a:r>
          </a:p>
          <a:p>
            <a:pPr marL="257175" indent="-257175">
              <a:buFontTx/>
              <a:buChar char="-"/>
            </a:pPr>
            <a:r>
              <a:rPr lang="en-AU" sz="1500" dirty="0">
                <a:ea typeface="Open Sans" pitchFamily="34" charset="0"/>
                <a:cs typeface="Open Sans" pitchFamily="34" charset="0"/>
              </a:rPr>
              <a:t>Safer Roads and Mobility: Q1, 2022</a:t>
            </a:r>
          </a:p>
          <a:p>
            <a:endParaRPr lang="en-AU" sz="1500" b="1" dirty="0">
              <a:solidFill>
                <a:schemeClr val="bg1">
                  <a:lumMod val="6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endParaRPr lang="en-AU" sz="1500" b="1" dirty="0">
              <a:solidFill>
                <a:schemeClr val="bg1">
                  <a:lumMod val="6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/>
            <a:r>
              <a:rPr lang="en-AU" sz="1500" b="1" u="sng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Check for further updates on APRSO website - https://www.aprso.org/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8BD7EF-5D8B-451F-827B-BD3F44E1CC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815067" y="5765485"/>
            <a:ext cx="1099435" cy="465561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8A9EDC77-AEDA-45A7-A04E-4BE89211E85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542" y="5740672"/>
            <a:ext cx="1020377" cy="478754"/>
          </a:xfrm>
          <a:prstGeom prst="rect">
            <a:avLst/>
          </a:prstGeom>
        </p:spPr>
      </p:pic>
      <p:pic>
        <p:nvPicPr>
          <p:cNvPr id="7" name="Picture 6" descr="Asia Pacific Road Safety Observatory (APRSO)">
            <a:extLst>
              <a:ext uri="{FF2B5EF4-FFF2-40B4-BE49-F238E27FC236}">
                <a16:creationId xmlns:a16="http://schemas.microsoft.com/office/drawing/2014/main" id="{B8E4E4DD-7D61-43B8-9B85-B9A20F2843F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83" y="5765485"/>
            <a:ext cx="1099435" cy="403364"/>
          </a:xfrm>
          <a:prstGeom prst="rect">
            <a:avLst/>
          </a:prstGeom>
          <a:noFill/>
        </p:spPr>
      </p:pic>
      <p:pic>
        <p:nvPicPr>
          <p:cNvPr id="8" name="Picture 7" descr="iRAP - International Road Assessment Programme">
            <a:extLst>
              <a:ext uri="{FF2B5EF4-FFF2-40B4-BE49-F238E27FC236}">
                <a16:creationId xmlns:a16="http://schemas.microsoft.com/office/drawing/2014/main" id="{2E84C940-12D7-4821-831B-82B275BAB3A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095" y="5741482"/>
            <a:ext cx="884396" cy="4787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2359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8DA2501-CA00-4E0B-AC5F-A8084E161B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94" b="25112"/>
          <a:stretch/>
        </p:blipFill>
        <p:spPr bwMode="auto">
          <a:xfrm>
            <a:off x="2862891" y="4347934"/>
            <a:ext cx="4227226" cy="164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DBB5BD-605F-4C2E-B10C-BBEA2AAF0855}"/>
              </a:ext>
            </a:extLst>
          </p:cNvPr>
          <p:cNvSpPr txBox="1"/>
          <p:nvPr/>
        </p:nvSpPr>
        <p:spPr>
          <a:xfrm>
            <a:off x="2053883" y="1329212"/>
            <a:ext cx="6448433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1000"/>
              </a:spcAft>
              <a:buFont typeface="Arial"/>
              <a:buChar char="•"/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750 children die on the roads every day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. And for every death, 10 more children are seriously injured.</a:t>
            </a:r>
          </a:p>
          <a:p>
            <a:pPr marL="285750" indent="-285750">
              <a:lnSpc>
                <a:spcPct val="150000"/>
              </a:lnSpc>
              <a:spcAft>
                <a:spcPts val="1000"/>
              </a:spcAft>
              <a:buFont typeface="Arial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In Asia, the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roads kill more children aged 5-14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than diseases such as AIDS and malaria. </a:t>
            </a:r>
          </a:p>
          <a:p>
            <a:pPr marL="285750" indent="-285750">
              <a:lnSpc>
                <a:spcPct val="150000"/>
              </a:lnSpc>
              <a:spcAft>
                <a:spcPts val="1000"/>
              </a:spcAft>
              <a:buFont typeface="Arial"/>
              <a:buChar char="•"/>
            </a:pPr>
            <a:r>
              <a:rPr lang="en-US" sz="1600" dirty="0">
                <a:latin typeface="Arial"/>
                <a:cs typeface="Arial"/>
              </a:rPr>
              <a:t>In poorer countries with less accessible health care systems and no social welfare, caring for injured children can </a:t>
            </a:r>
            <a:r>
              <a:rPr lang="en-US" sz="1600" b="1" dirty="0">
                <a:latin typeface="Arial"/>
                <a:cs typeface="Arial"/>
              </a:rPr>
              <a:t>send families into poverty</a:t>
            </a:r>
            <a:r>
              <a:rPr lang="en-US" sz="1600" dirty="0">
                <a:latin typeface="Arial"/>
                <a:cs typeface="Arial"/>
              </a:rPr>
              <a:t>.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FD0C30-959D-44BB-BE00-41C1F7F11157}"/>
              </a:ext>
            </a:extLst>
          </p:cNvPr>
          <p:cNvSpPr txBox="1"/>
          <p:nvPr/>
        </p:nvSpPr>
        <p:spPr>
          <a:xfrm>
            <a:off x="2606841" y="240632"/>
            <a:ext cx="6297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Why are children so vulnerable?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68040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DBB5BD-605F-4C2E-B10C-BBEA2AAF0855}"/>
              </a:ext>
            </a:extLst>
          </p:cNvPr>
          <p:cNvSpPr txBox="1"/>
          <p:nvPr/>
        </p:nvSpPr>
        <p:spPr>
          <a:xfrm>
            <a:off x="2053883" y="999432"/>
            <a:ext cx="6448433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Between 5-16 years, children progress through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a number of stages in terms of their ability to negotiate the road environment safely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; so the importance of tailoring a progressive approach to road skills training is crucial.</a:t>
            </a:r>
          </a:p>
          <a:p>
            <a:pPr marL="285750" lvl="0" indent="-285750">
              <a:lnSpc>
                <a:spcPct val="15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Children start school with different understandings of road safety.</a:t>
            </a:r>
          </a:p>
          <a:p>
            <a:pPr marL="285750" lvl="0" indent="-285750">
              <a:lnSpc>
                <a:spcPct val="15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Males and females also differ greatly.</a:t>
            </a:r>
          </a:p>
          <a:p>
            <a:pPr marL="285750" lvl="0" indent="-285750">
              <a:lnSpc>
                <a:spcPct val="15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When starting school, children have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limited depth perception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scanning ability and their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capacity to judge speed is poor.</a:t>
            </a:r>
          </a:p>
          <a:p>
            <a:pPr marL="285750" lvl="0" indent="-285750">
              <a:lnSpc>
                <a:spcPct val="15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They will be unable to strategically calculate risk in a traffic situation and are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easily distracted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such as by a ball or a friend.</a:t>
            </a:r>
          </a:p>
          <a:p>
            <a:pPr marL="285750" lvl="0" indent="-285750">
              <a:lnSpc>
                <a:spcPct val="15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Also, and quite simply, children are small. Their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motor skills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are not well developed. They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move more slowly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with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less precision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They are also difficult to predict, and for a motorist, they are very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difficult to see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FD0C30-959D-44BB-BE00-41C1F7F11157}"/>
              </a:ext>
            </a:extLst>
          </p:cNvPr>
          <p:cNvSpPr txBox="1"/>
          <p:nvPr/>
        </p:nvSpPr>
        <p:spPr>
          <a:xfrm>
            <a:off x="2606841" y="240632"/>
            <a:ext cx="6297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Why are children so vulnerable?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56327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DBB5BD-605F-4C2E-B10C-BBEA2AAF0855}"/>
              </a:ext>
            </a:extLst>
          </p:cNvPr>
          <p:cNvSpPr txBox="1"/>
          <p:nvPr/>
        </p:nvSpPr>
        <p:spPr>
          <a:xfrm>
            <a:off x="2053883" y="1329212"/>
            <a:ext cx="6448433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As children grow their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scan and search skills improve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; so too does their conceptual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understanding of danger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However, their perceptive, information processing and psychomotor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skills are still far from refined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And indeed, the very improvements they do feel may yield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over-inflated confidence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in their ability in and around the road environment.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Whilst such perception and motor skills become refined in adolescent children, that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sense of over confidence is only prone to further inflation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Add to that the exposure to more complex road safety situations, the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independent responsibility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for decision making and the new and powerful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influence of peers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FD0C30-959D-44BB-BE00-41C1F7F11157}"/>
              </a:ext>
            </a:extLst>
          </p:cNvPr>
          <p:cNvSpPr txBox="1"/>
          <p:nvPr/>
        </p:nvSpPr>
        <p:spPr>
          <a:xfrm>
            <a:off x="2606841" y="240632"/>
            <a:ext cx="6297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Why are children so vulnerable?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2282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DBB5BD-605F-4C2E-B10C-BBEA2AAF0855}"/>
              </a:ext>
            </a:extLst>
          </p:cNvPr>
          <p:cNvSpPr txBox="1"/>
          <p:nvPr/>
        </p:nvSpPr>
        <p:spPr>
          <a:xfrm>
            <a:off x="2053883" y="1329212"/>
            <a:ext cx="6685383" cy="544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/>
                <a:cs typeface="Arial"/>
              </a:rPr>
              <a:t>The Corporate Foundations of Michelin</a:t>
            </a:r>
            <a:r>
              <a:rPr lang="en-US" sz="1600" dirty="0">
                <a:latin typeface="Arial"/>
                <a:cs typeface="Arial"/>
              </a:rPr>
              <a:t> and </a:t>
            </a:r>
            <a:r>
              <a:rPr lang="en-US" sz="1600" b="1" dirty="0">
                <a:latin typeface="Arial"/>
                <a:cs typeface="Arial"/>
              </a:rPr>
              <a:t>Total</a:t>
            </a:r>
            <a:r>
              <a:rPr lang="en-US" sz="1600" dirty="0">
                <a:latin typeface="Arial"/>
                <a:cs typeface="Arial"/>
              </a:rPr>
              <a:t> joined to launch a major Road Safety Education Programme for children 10–18yrs.</a:t>
            </a:r>
          </a:p>
          <a:p>
            <a:pPr marL="285750" indent="-28575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This programme, developed with the support of </a:t>
            </a:r>
            <a:r>
              <a:rPr lang="en-US" sz="1600" b="1" dirty="0">
                <a:latin typeface="Arial"/>
                <a:cs typeface="Arial"/>
              </a:rPr>
              <a:t>Global Road Safety Partnership (GRSP)</a:t>
            </a:r>
            <a:r>
              <a:rPr lang="en-US" sz="1600" dirty="0">
                <a:latin typeface="Arial"/>
                <a:cs typeface="Arial"/>
              </a:rPr>
              <a:t>, aims to directly reach </a:t>
            </a:r>
            <a:r>
              <a:rPr lang="en-US" sz="1600" b="1" dirty="0">
                <a:latin typeface="Arial"/>
                <a:cs typeface="Arial"/>
              </a:rPr>
              <a:t>100,000</a:t>
            </a:r>
            <a:r>
              <a:rPr lang="en-US" sz="1600" dirty="0">
                <a:latin typeface="Arial"/>
                <a:cs typeface="Arial"/>
              </a:rPr>
              <a:t> young people worldwide by end 2022. </a:t>
            </a:r>
          </a:p>
          <a:p>
            <a:pPr marL="285750" indent="-28575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Pilots </a:t>
            </a:r>
            <a:r>
              <a:rPr lang="en-US" sz="1600" b="1" dirty="0">
                <a:latin typeface="Arial"/>
                <a:cs typeface="Arial"/>
              </a:rPr>
              <a:t>began in 2019 </a:t>
            </a:r>
            <a:r>
              <a:rPr lang="en-US" sz="1600" dirty="0">
                <a:latin typeface="Arial"/>
                <a:cs typeface="Arial"/>
              </a:rPr>
              <a:t>in three countries and VIA has now expanded to </a:t>
            </a:r>
            <a:r>
              <a:rPr lang="en-US" sz="1600" b="1" dirty="0">
                <a:latin typeface="Arial"/>
                <a:cs typeface="Arial"/>
              </a:rPr>
              <a:t>17 countries </a:t>
            </a:r>
            <a:r>
              <a:rPr lang="en-US" sz="1600" dirty="0">
                <a:latin typeface="Arial"/>
                <a:cs typeface="Arial"/>
              </a:rPr>
              <a:t>reaching over </a:t>
            </a:r>
            <a:r>
              <a:rPr lang="en-US" sz="1600" b="1" dirty="0">
                <a:latin typeface="Arial"/>
                <a:cs typeface="Arial"/>
              </a:rPr>
              <a:t>18,000 students </a:t>
            </a:r>
            <a:r>
              <a:rPr lang="en-US" sz="1600" dirty="0">
                <a:latin typeface="Arial"/>
                <a:cs typeface="Arial"/>
              </a:rPr>
              <a:t>with over </a:t>
            </a:r>
            <a:r>
              <a:rPr lang="en-US" sz="1600" b="1" dirty="0">
                <a:latin typeface="Arial"/>
                <a:cs typeface="Arial"/>
              </a:rPr>
              <a:t>3000 hours of structured education</a:t>
            </a:r>
            <a:r>
              <a:rPr lang="en-US" sz="1600" dirty="0">
                <a:latin typeface="Arial"/>
                <a:cs typeface="Arial"/>
              </a:rPr>
              <a:t>.</a:t>
            </a:r>
          </a:p>
          <a:p>
            <a:pPr marL="285750" indent="-28575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This programme can be deployed with </a:t>
            </a:r>
            <a:r>
              <a:rPr lang="en-US" sz="1600" b="1" dirty="0">
                <a:latin typeface="Arial"/>
                <a:cs typeface="Arial"/>
              </a:rPr>
              <a:t>local Implementing Partners</a:t>
            </a:r>
            <a:r>
              <a:rPr lang="en-US" sz="1600" dirty="0">
                <a:latin typeface="Arial"/>
                <a:cs typeface="Arial"/>
              </a:rPr>
              <a:t> (NGOs), police agencies or school teachers.</a:t>
            </a:r>
          </a:p>
          <a:p>
            <a:pPr marL="285750" indent="-28575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In the future </a:t>
            </a:r>
            <a:r>
              <a:rPr lang="en-US" sz="1600" b="1" dirty="0">
                <a:latin typeface="Arial"/>
                <a:cs typeface="Arial"/>
              </a:rPr>
              <a:t>more partners at a corporate level will be added to the project</a:t>
            </a:r>
            <a:r>
              <a:rPr lang="en-US" sz="1600" dirty="0">
                <a:latin typeface="Arial"/>
                <a:cs typeface="Arial"/>
              </a:rPr>
              <a:t>.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FD0C30-959D-44BB-BE00-41C1F7F11157}"/>
              </a:ext>
            </a:extLst>
          </p:cNvPr>
          <p:cNvSpPr txBox="1"/>
          <p:nvPr/>
        </p:nvSpPr>
        <p:spPr>
          <a:xfrm>
            <a:off x="2606842" y="240632"/>
            <a:ext cx="5045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Background to VIA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39193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7B2BA5-D599-4968-A0EE-1F8E3DFC0132}"/>
              </a:ext>
            </a:extLst>
          </p:cNvPr>
          <p:cNvSpPr txBox="1"/>
          <p:nvPr/>
        </p:nvSpPr>
        <p:spPr>
          <a:xfrm>
            <a:off x="1996690" y="1037142"/>
            <a:ext cx="679834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1600" dirty="0">
                <a:latin typeface="Arial"/>
                <a:cs typeface="Arial"/>
              </a:rPr>
              <a:t>The brief to develop VIA was ambitious – linked to a </a:t>
            </a:r>
            <a:r>
              <a:rPr lang="en-US" sz="1600" b="1" dirty="0">
                <a:latin typeface="Arial"/>
                <a:cs typeface="Arial"/>
              </a:rPr>
              <a:t>Safe System </a:t>
            </a:r>
            <a:r>
              <a:rPr lang="en-US" sz="1600" dirty="0">
                <a:latin typeface="Arial"/>
                <a:cs typeface="Arial"/>
              </a:rPr>
              <a:t>approach, the programme aims to be:  </a:t>
            </a:r>
          </a:p>
          <a:p>
            <a:pPr marL="285750" indent="-28575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/>
                <a:cs typeface="Arial"/>
              </a:rPr>
              <a:t>Flexible </a:t>
            </a:r>
            <a:r>
              <a:rPr lang="en-US" sz="1600" b="1" dirty="0">
                <a:latin typeface="Arial"/>
                <a:cs typeface="Arial"/>
                <a:sym typeface="Wingdings" panose="05000000000000000000" pitchFamily="2" charset="2"/>
              </a:rPr>
              <a:t> </a:t>
            </a:r>
            <a:r>
              <a:rPr lang="en-US" sz="1600" dirty="0">
                <a:latin typeface="Arial"/>
                <a:cs typeface="Arial"/>
              </a:rPr>
              <a:t>engagement can be at different levels based on access time possible with students.</a:t>
            </a:r>
          </a:p>
          <a:p>
            <a:pPr marL="285750" indent="-28575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/>
                <a:cs typeface="Arial"/>
              </a:rPr>
              <a:t>Easy to integrate </a:t>
            </a:r>
            <a:r>
              <a:rPr lang="en-US" sz="1600" b="1" dirty="0">
                <a:latin typeface="Arial"/>
                <a:cs typeface="Arial"/>
                <a:sym typeface="Wingdings" panose="05000000000000000000" pitchFamily="2" charset="2"/>
              </a:rPr>
              <a:t></a:t>
            </a:r>
            <a:r>
              <a:rPr lang="en-US" sz="1600" dirty="0">
                <a:latin typeface="Arial"/>
                <a:cs typeface="Arial"/>
              </a:rPr>
              <a:t> VIA can be incorporated to existing school road safety </a:t>
            </a:r>
            <a:r>
              <a:rPr lang="en-US" sz="1600" dirty="0" err="1">
                <a:latin typeface="Arial"/>
                <a:cs typeface="Arial"/>
              </a:rPr>
              <a:t>programmes</a:t>
            </a:r>
            <a:r>
              <a:rPr lang="en-US" sz="1600" dirty="0">
                <a:latin typeface="Arial"/>
                <a:cs typeface="Arial"/>
              </a:rPr>
              <a:t> without running the risk of duplication.</a:t>
            </a:r>
          </a:p>
          <a:p>
            <a:pPr marL="285750" indent="-28575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/>
                <a:cs typeface="Arial"/>
              </a:rPr>
              <a:t>Cost Effective </a:t>
            </a:r>
            <a:r>
              <a:rPr lang="en-US" sz="1600" b="1" dirty="0">
                <a:latin typeface="Arial"/>
                <a:cs typeface="Arial"/>
                <a:sym typeface="Wingdings" panose="05000000000000000000" pitchFamily="2" charset="2"/>
              </a:rPr>
              <a:t></a:t>
            </a:r>
            <a:r>
              <a:rPr lang="en-US" sz="1600" dirty="0">
                <a:latin typeface="Arial"/>
                <a:cs typeface="Arial"/>
                <a:sym typeface="Wingdings" panose="05000000000000000000" pitchFamily="2" charset="2"/>
              </a:rPr>
              <a:t> the modular structure of the programme allows for an intervention tailored to budget.</a:t>
            </a:r>
          </a:p>
          <a:p>
            <a:pPr marL="285750" indent="-28575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/>
                <a:cs typeface="Arial"/>
                <a:sym typeface="Wingdings" panose="05000000000000000000" pitchFamily="2" charset="2"/>
              </a:rPr>
              <a:t>Accessible </a:t>
            </a:r>
            <a:r>
              <a:rPr lang="en-US" sz="1600" dirty="0">
                <a:latin typeface="Arial"/>
                <a:cs typeface="Arial"/>
                <a:sym typeface="Wingdings" panose="05000000000000000000" pitchFamily="2" charset="2"/>
              </a:rPr>
              <a:t> the programme is built to work in different contexts and can be customized to local languages and needs.    </a:t>
            </a:r>
          </a:p>
          <a:p>
            <a:pPr marL="285750" indent="-28575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/>
                <a:cs typeface="Arial"/>
                <a:sym typeface="Wingdings" panose="05000000000000000000" pitchFamily="2" charset="2"/>
              </a:rPr>
              <a:t>A Global Community </a:t>
            </a:r>
            <a:r>
              <a:rPr lang="en-US" sz="1600" dirty="0">
                <a:latin typeface="Arial"/>
                <a:cs typeface="Arial"/>
                <a:sym typeface="Wingdings" panose="05000000000000000000" pitchFamily="2" charset="2"/>
              </a:rPr>
              <a:t> too often education </a:t>
            </a:r>
            <a:r>
              <a:rPr lang="en-US" sz="1600" dirty="0" err="1">
                <a:latin typeface="Arial"/>
                <a:cs typeface="Arial"/>
                <a:sym typeface="Wingdings" panose="05000000000000000000" pitchFamily="2" charset="2"/>
              </a:rPr>
              <a:t>programmes</a:t>
            </a:r>
            <a:r>
              <a:rPr lang="en-US" sz="1600" dirty="0">
                <a:latin typeface="Arial"/>
                <a:cs typeface="Arial"/>
                <a:sym typeface="Wingdings" panose="05000000000000000000" pitchFamily="2" charset="2"/>
              </a:rPr>
              <a:t> run in silos. VIA is different, implementors become part of a global VIA community to share experiences.</a:t>
            </a:r>
            <a:endParaRPr lang="en-US" sz="16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0C40A6-8A6F-45F6-9545-CA2DA5F0E167}"/>
              </a:ext>
            </a:extLst>
          </p:cNvPr>
          <p:cNvSpPr txBox="1"/>
          <p:nvPr/>
        </p:nvSpPr>
        <p:spPr>
          <a:xfrm>
            <a:off x="2606842" y="240632"/>
            <a:ext cx="5045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Background to VIA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42132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BA1864E-015C-483D-BE65-599BB4178302}"/>
              </a:ext>
            </a:extLst>
          </p:cNvPr>
          <p:cNvSpPr txBox="1"/>
          <p:nvPr/>
        </p:nvSpPr>
        <p:spPr>
          <a:xfrm>
            <a:off x="2606842" y="240632"/>
            <a:ext cx="5045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More about VIA</a:t>
            </a:r>
            <a:endParaRPr lang="en-US" sz="3200" dirty="0"/>
          </a:p>
        </p:txBody>
      </p:sp>
      <p:pic>
        <p:nvPicPr>
          <p:cNvPr id="5" name="Picture 4">
            <a:hlinkClick r:id="rId2" action="ppaction://hlinkfile"/>
            <a:extLst>
              <a:ext uri="{FF2B5EF4-FFF2-40B4-BE49-F238E27FC236}">
                <a16:creationId xmlns:a16="http://schemas.microsoft.com/office/drawing/2014/main" id="{39DC1F4D-5E8C-45FC-BDC9-49E0BC4EC8A0}"/>
              </a:ext>
            </a:extLst>
          </p:cNvPr>
          <p:cNvPicPr/>
          <p:nvPr/>
        </p:nvPicPr>
        <p:blipFill rotWithShape="1">
          <a:blip r:embed="rId3"/>
          <a:srcRect b="5410"/>
          <a:stretch/>
        </p:blipFill>
        <p:spPr>
          <a:xfrm>
            <a:off x="2008462" y="1500932"/>
            <a:ext cx="6242001" cy="385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778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BA1864E-015C-483D-BE65-599BB4178302}"/>
              </a:ext>
            </a:extLst>
          </p:cNvPr>
          <p:cNvSpPr txBox="1"/>
          <p:nvPr/>
        </p:nvSpPr>
        <p:spPr>
          <a:xfrm>
            <a:off x="2606842" y="240632"/>
            <a:ext cx="5045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The VIA Tools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DF7D37-9AEE-48C6-9EE8-7634EF3489C0}"/>
              </a:ext>
            </a:extLst>
          </p:cNvPr>
          <p:cNvSpPr txBox="1"/>
          <p:nvPr/>
        </p:nvSpPr>
        <p:spPr>
          <a:xfrm>
            <a:off x="1680965" y="1223268"/>
            <a:ext cx="6672962" cy="1210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1600" b="1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The library contains comprehensive manuals and guides which take Implementing Partners through the programme step by step.</a:t>
            </a:r>
          </a:p>
          <a:p>
            <a:pPr lvl="0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C6E704-CBCC-45E6-AEDC-476A8318D7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7" t="16840" r="1594" b="6015"/>
          <a:stretch/>
        </p:blipFill>
        <p:spPr>
          <a:xfrm>
            <a:off x="1512151" y="2336149"/>
            <a:ext cx="7396007" cy="333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25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BA1864E-015C-483D-BE65-599BB4178302}"/>
              </a:ext>
            </a:extLst>
          </p:cNvPr>
          <p:cNvSpPr txBox="1"/>
          <p:nvPr/>
        </p:nvSpPr>
        <p:spPr>
          <a:xfrm>
            <a:off x="2606842" y="240632"/>
            <a:ext cx="5045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The VIA Tools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DF7D37-9AEE-48C6-9EE8-7634EF3489C0}"/>
              </a:ext>
            </a:extLst>
          </p:cNvPr>
          <p:cNvSpPr txBox="1"/>
          <p:nvPr/>
        </p:nvSpPr>
        <p:spPr>
          <a:xfrm>
            <a:off x="1904999" y="1223268"/>
            <a:ext cx="6448927" cy="1210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1600" b="1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There are instructional videos for IPs on how to run each module as well as learning videos aimed at the children directly.</a:t>
            </a:r>
          </a:p>
          <a:p>
            <a:pPr lvl="0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15B5B8-5F87-4C26-B2A8-AC15796A49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27" t="13862" r="12157" b="7354"/>
          <a:stretch/>
        </p:blipFill>
        <p:spPr>
          <a:xfrm>
            <a:off x="1904998" y="2237587"/>
            <a:ext cx="6324601" cy="363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485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5404</TotalTime>
  <Words>801</Words>
  <Application>Microsoft Office PowerPoint</Application>
  <PresentationFormat>On-screen Show (4:3)</PresentationFormat>
  <Paragraphs>63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Open Sans</vt:lpstr>
      <vt:lpstr>Office Theme</vt:lpstr>
      <vt:lpstr>VIA – An 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Paolo CRAVERO</dc:creator>
  <cp:lastModifiedBy>Sabrina Sze Lin HOONG</cp:lastModifiedBy>
  <cp:revision>123</cp:revision>
  <cp:lastPrinted>2019-08-15T09:46:49Z</cp:lastPrinted>
  <dcterms:created xsi:type="dcterms:W3CDTF">2018-08-31T06:45:38Z</dcterms:created>
  <dcterms:modified xsi:type="dcterms:W3CDTF">2021-06-13T13:34:16Z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af3f7fd-5cd4-4287-9002-aceb9af13c42_Enabled">
    <vt:lpwstr>true</vt:lpwstr>
  </property>
  <property fmtid="{D5CDD505-2E9C-101B-9397-08002B2CF9AE}" pid="3" name="MSIP_Label_caf3f7fd-5cd4-4287-9002-aceb9af13c42_SetDate">
    <vt:lpwstr>2021-06-11T14:01:48Z</vt:lpwstr>
  </property>
  <property fmtid="{D5CDD505-2E9C-101B-9397-08002B2CF9AE}" pid="4" name="MSIP_Label_caf3f7fd-5cd4-4287-9002-aceb9af13c42_Method">
    <vt:lpwstr>Privileged</vt:lpwstr>
  </property>
  <property fmtid="{D5CDD505-2E9C-101B-9397-08002B2CF9AE}" pid="5" name="MSIP_Label_caf3f7fd-5cd4-4287-9002-aceb9af13c42_Name">
    <vt:lpwstr>Public</vt:lpwstr>
  </property>
  <property fmtid="{D5CDD505-2E9C-101B-9397-08002B2CF9AE}" pid="6" name="MSIP_Label_caf3f7fd-5cd4-4287-9002-aceb9af13c42_SiteId">
    <vt:lpwstr>a2b53be5-734e-4e6c-ab0d-d184f60fd917</vt:lpwstr>
  </property>
  <property fmtid="{D5CDD505-2E9C-101B-9397-08002B2CF9AE}" pid="7" name="MSIP_Label_caf3f7fd-5cd4-4287-9002-aceb9af13c42_ActionId">
    <vt:lpwstr>115db71b-587c-4d64-b519-c2b00fe51fd7</vt:lpwstr>
  </property>
  <property fmtid="{D5CDD505-2E9C-101B-9397-08002B2CF9AE}" pid="8" name="MSIP_Label_caf3f7fd-5cd4-4287-9002-aceb9af13c42_ContentBits">
    <vt:lpwstr>2</vt:lpwstr>
  </property>
</Properties>
</file>